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</p:sldMasterIdLst>
  <p:notesMasterIdLst>
    <p:notesMasterId r:id="rId7"/>
  </p:notesMasterIdLst>
  <p:handoutMasterIdLst>
    <p:handoutMasterId r:id="rId8"/>
  </p:handoutMasterIdLst>
  <p:sldIdLst>
    <p:sldId id="256" r:id="rId3"/>
    <p:sldId id="257" r:id="rId4"/>
    <p:sldId id="262" r:id="rId5"/>
    <p:sldId id="334" r:id="rId6"/>
  </p:sldIdLst>
  <p:sldSz cx="9906000" cy="6858000" type="A4"/>
  <p:notesSz cx="7086600" cy="10221913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1pPr>
    <a:lvl2pPr marL="4572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2pPr>
    <a:lvl3pPr marL="9144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3pPr>
    <a:lvl4pPr marL="13716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4pPr>
    <a:lvl5pPr marL="18288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0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561" autoAdjust="0"/>
    <p:restoredTop sz="86463" autoAdjust="0"/>
  </p:normalViewPr>
  <p:slideViewPr>
    <p:cSldViewPr>
      <p:cViewPr varScale="1">
        <p:scale>
          <a:sx n="110" d="100"/>
          <a:sy n="110" d="100"/>
        </p:scale>
        <p:origin x="1064" y="168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3220"/>
        <p:guide pos="22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14788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14788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9CBFC2FC-AB15-4A86-A090-42EA9D9D81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517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/>
          <p:cNvSpPr>
            <a:spLocks noChangeArrowheads="1"/>
          </p:cNvSpPr>
          <p:nvPr/>
        </p:nvSpPr>
        <p:spPr bwMode="auto">
          <a:xfrm>
            <a:off x="0" y="0"/>
            <a:ext cx="7086600" cy="1022191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014788" y="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776288" y="766763"/>
            <a:ext cx="5532437" cy="383063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708025" y="4856163"/>
            <a:ext cx="5668963" cy="459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70915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4014788" y="970915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705325CD-D4D1-46AB-A07B-76CAD4A1525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3296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1pPr>
            <a:lvl2pPr marL="742950" indent="-28575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2pPr>
            <a:lvl3pPr marL="11430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3pPr>
            <a:lvl4pPr marL="16002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4pPr>
            <a:lvl5pPr marL="20574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5pPr>
            <a:lvl6pPr marL="25146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6pPr>
            <a:lvl7pPr marL="29718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7pPr>
            <a:lvl8pPr marL="34290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8pPr>
            <a:lvl9pPr marL="38862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fld id="{4B24E597-641E-4831-92E7-FE32F3EB8DD0}" type="slidenum">
              <a:rPr lang="en-GB">
                <a:solidFill>
                  <a:srgbClr val="000000"/>
                </a:solidFill>
                <a:latin typeface="Times New Roman" pitchFamily="18" charset="0"/>
              </a:rPr>
              <a:pPr/>
              <a:t>1</a:t>
            </a:fld>
            <a:endParaRPr lang="en-GB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19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774700" y="766763"/>
            <a:ext cx="5537200" cy="383381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708025" y="4856163"/>
            <a:ext cx="5670550" cy="4598987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8902" tIns="49451" rIns="98902" bIns="49451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>
            <a:extLst>
              <a:ext uri="{FF2B5EF4-FFF2-40B4-BE49-F238E27FC236}">
                <a16:creationId xmlns:a16="http://schemas.microsoft.com/office/drawing/2014/main" id="{8DBB98B8-15ED-3D41-809D-AB83AB6F561E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98800FA-E8D7-8F4C-A144-87CC0C4B39B1}" type="slidenum">
              <a:rPr lang="en-GB" altLang="en-US" sz="1300">
                <a:solidFill>
                  <a:srgbClr val="000000"/>
                </a:solidFill>
                <a:latin typeface="Times New Roman" panose="02020603050405020304" pitchFamily="18" charset="0"/>
              </a:rPr>
              <a:pPr/>
              <a:t>2</a:t>
            </a:fld>
            <a:endParaRPr lang="en-GB" altLang="en-US" sz="13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9217" name="Text Box 1">
            <a:extLst>
              <a:ext uri="{FF2B5EF4-FFF2-40B4-BE49-F238E27FC236}">
                <a16:creationId xmlns:a16="http://schemas.microsoft.com/office/drawing/2014/main" id="{6026B793-306A-5148-8A7E-B8EF30F9A300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776288" y="766763"/>
            <a:ext cx="5532437" cy="3830637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9218" name="Text Box 2">
            <a:extLst>
              <a:ext uri="{FF2B5EF4-FFF2-40B4-BE49-F238E27FC236}">
                <a16:creationId xmlns:a16="http://schemas.microsoft.com/office/drawing/2014/main" id="{0BBCFADD-83B5-8644-8CBF-B4F771EFF5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856163"/>
            <a:ext cx="5668963" cy="45989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8624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DAA5FB-1A88-4438-BFBB-9BBB90E5310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98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15734D-DD4C-4AFE-A48C-C042F044E4B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61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7814"/>
            <a:ext cx="2227131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7814"/>
            <a:ext cx="65214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08A648-AA13-472B-B8F8-A061FAD948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577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331D7C-3F02-481D-A2CB-CE756043E4B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297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C999C5-CA01-4C37-9A77-0BC9D4DCC8E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7730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EECA9A-3BFE-4494-AE79-033AB3181B4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8933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4964"/>
            <a:ext cx="4373431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4964"/>
            <a:ext cx="437515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055E91-4FFC-497B-9460-CB8D1F1E6E6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7262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E5E714-687B-490B-BC5F-848B0211A5D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4620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BA0F8F-584F-4FE6-8B99-D18FEFDE602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565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DBC1AD-34F6-412E-A983-7210815D512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9051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EBC6ED-34ED-4D17-86C5-68EFDB043C1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268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317CFC-9530-4DD8-A082-6933CE16E3A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156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B58291-C605-4591-98C4-EA212E38231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596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F961CE-61F8-4BC5-8BB3-B0A0F0B4CAB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186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685800"/>
            <a:ext cx="2227131" cy="54435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685800"/>
            <a:ext cx="6521450" cy="54435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A37626-AC2C-4FBA-AD1A-B46461F8D70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1562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685801"/>
            <a:ext cx="8418381" cy="21256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D173BD-EAA9-43F3-A181-9BB25AB1E92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183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8FDBB7-AE6C-44A4-9354-E420422B6D9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530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73431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0200"/>
            <a:ext cx="4375150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891112-9BC8-4B82-B6DA-AD3952AEF20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26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22EFEF-B460-41E1-B380-21E0D72C125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08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55FF55-9A51-49BC-91F0-BC8E688F182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64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7ADF69-52E3-48D5-99E7-63105AE4C1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946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04FB47-FC34-470D-975D-818673632D6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248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B56B33-355B-4F00-98F1-AAA0DA53B9B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50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95300" y="277814"/>
            <a:ext cx="8913681" cy="113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0200"/>
            <a:ext cx="8913681" cy="452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28229" y="6524626"/>
            <a:ext cx="23096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393149" y="6524626"/>
            <a:ext cx="31351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137136" y="6524626"/>
            <a:ext cx="2309681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D170E260-D032-4AF5-A4B0-E2382247C2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1031" name="Rectangle 6"/>
          <p:cNvSpPr>
            <a:spLocks noChangeArrowheads="1"/>
          </p:cNvSpPr>
          <p:nvPr/>
        </p:nvSpPr>
        <p:spPr bwMode="auto">
          <a:xfrm>
            <a:off x="0" y="0"/>
            <a:ext cx="247650" cy="2286000"/>
          </a:xfrm>
          <a:prstGeom prst="rect">
            <a:avLst/>
          </a:prstGeom>
          <a:solidFill>
            <a:srgbClr val="0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95300" y="1447800"/>
            <a:ext cx="8750300" cy="1588"/>
          </a:xfrm>
          <a:prstGeom prst="line">
            <a:avLst/>
          </a:prstGeom>
          <a:noFill/>
          <a:ln w="19080">
            <a:solidFill>
              <a:srgbClr val="00008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33" name="Rectangle 8"/>
          <p:cNvSpPr>
            <a:spLocks noChangeArrowheads="1"/>
          </p:cNvSpPr>
          <p:nvPr/>
        </p:nvSpPr>
        <p:spPr bwMode="auto">
          <a:xfrm>
            <a:off x="0" y="2286000"/>
            <a:ext cx="247650" cy="2286000"/>
          </a:xfrm>
          <a:prstGeom prst="rect">
            <a:avLst/>
          </a:prstGeom>
          <a:solidFill>
            <a:srgbClr val="3366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4" name="Rectangle 9"/>
          <p:cNvSpPr>
            <a:spLocks noChangeArrowheads="1"/>
          </p:cNvSpPr>
          <p:nvPr/>
        </p:nvSpPr>
        <p:spPr bwMode="auto">
          <a:xfrm>
            <a:off x="0" y="4572000"/>
            <a:ext cx="247650" cy="2286000"/>
          </a:xfrm>
          <a:prstGeom prst="rect">
            <a:avLst/>
          </a:prstGeom>
          <a:solidFill>
            <a:srgbClr val="00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685801"/>
            <a:ext cx="8418381" cy="212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dt"/>
          </p:nvPr>
        </p:nvSpPr>
        <p:spPr bwMode="auto">
          <a:xfrm>
            <a:off x="495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3384550" y="6248401"/>
            <a:ext cx="31351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>
              <a:buFont typeface="Verdana" pitchFamily="34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099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EBBAEC79-F64B-4999-8F10-F75F3E166CD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graphicFrame>
        <p:nvGraphicFramePr>
          <p:cNvPr id="2054" name="Object 5"/>
          <p:cNvGraphicFramePr>
            <a:graphicFrameLocks noChangeAspect="1"/>
          </p:cNvGraphicFramePr>
          <p:nvPr/>
        </p:nvGraphicFramePr>
        <p:xfrm>
          <a:off x="271728" y="2924176"/>
          <a:ext cx="9283435" cy="195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7591552" imgH="391770" progId="">
                  <p:embed/>
                </p:oleObj>
              </mc:Choice>
              <mc:Fallback>
                <p:oleObj r:id="rId14" imgW="7591552" imgH="391770" progId="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728" y="2924176"/>
                        <a:ext cx="9283435" cy="195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5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4964"/>
            <a:ext cx="8913681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DB317A-B09E-4609-B950-7F75FB78108D}" type="slidenum">
              <a:rPr lang="en-GB"/>
              <a:pPr>
                <a:defRPr/>
              </a:pPr>
              <a:t>1</a:t>
            </a:fld>
            <a:endParaRPr lang="en-GB"/>
          </a:p>
        </p:txBody>
      </p:sp>
      <p:sp>
        <p:nvSpPr>
          <p:cNvPr id="3075" name="Rectangle 1"/>
          <p:cNvSpPr>
            <a:spLocks noGrp="1" noChangeArrowheads="1"/>
          </p:cNvSpPr>
          <p:nvPr>
            <p:ph type="title"/>
          </p:nvPr>
        </p:nvSpPr>
        <p:spPr>
          <a:xfrm>
            <a:off x="704851" y="692150"/>
            <a:ext cx="8424863" cy="2127250"/>
          </a:xfrm>
        </p:spPr>
        <p:txBody>
          <a:bodyPr/>
          <a:lstStyle/>
          <a:p>
            <a:pPr algn="ctr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/>
              <a:t>Welcome &amp; Introductions</a:t>
            </a:r>
          </a:p>
        </p:txBody>
      </p:sp>
      <p:sp>
        <p:nvSpPr>
          <p:cNvPr id="3076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752600" y="3513364"/>
            <a:ext cx="6400800" cy="1966685"/>
          </a:xfrm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dirty="0"/>
              <a:t>Framework Training</a:t>
            </a:r>
          </a:p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GB" sz="30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3297B-A3AD-894C-ABA5-CC60C83D6BF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31CDB-74C2-064B-9CA1-3895C1ECE9B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Course Overview</a:t>
            </a:r>
          </a:p>
        </p:txBody>
      </p:sp>
      <p:pic>
        <p:nvPicPr>
          <p:cNvPr id="3074" name="Picture 2" descr="cern from cern.ch">
            <a:extLst>
              <a:ext uri="{FF2B5EF4-FFF2-40B4-BE49-F238E27FC236}">
                <a16:creationId xmlns:a16="http://schemas.microsoft.com/office/drawing/2014/main" id="{0BC253FD-BEFD-E1A7-6871-77F3BD4FA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40" y="4386036"/>
            <a:ext cx="1168400" cy="116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E88C669-5A88-0023-6831-7BAE72032D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917" y="4332343"/>
            <a:ext cx="2046514" cy="114770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58880AA-7E92-2449-95F4-BBBC08F14BB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>
              <a:defRPr/>
            </a:pPr>
            <a:r>
              <a:rPr lang="en-GB" sz="1100"/>
              <a:t>21/12/2022</a:t>
            </a:r>
            <a:endParaRPr lang="en-US" sz="1100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3B18D72-D3A4-204F-A322-3D441896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algn="ctr">
              <a:defRPr/>
            </a:pPr>
            <a:r>
              <a:rPr lang="en-US" sz="1100"/>
              <a:t>Course Overview</a:t>
            </a:r>
            <a:endParaRPr lang="en-US" sz="1100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B656AFD-8C0D-3343-9931-FDD195F20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/>
            <a:fld id="{EE59EACE-6EE9-BE44-9F14-8E6B0AAFB3C8}" type="slidenum">
              <a:rPr lang="en-US" altLang="en-US" sz="1100">
                <a:solidFill>
                  <a:srgbClr val="000000"/>
                </a:solidFill>
              </a:rPr>
              <a:pPr algn="r"/>
              <a:t>2</a:t>
            </a:fld>
            <a:endParaRPr lang="en-US" altLang="en-US" sz="1100">
              <a:solidFill>
                <a:srgbClr val="000000"/>
              </a:solidFill>
            </a:endParaRPr>
          </a:p>
        </p:txBody>
      </p:sp>
      <p:sp>
        <p:nvSpPr>
          <p:cNvPr id="5121" name="Rectangle 1">
            <a:extLst>
              <a:ext uri="{FF2B5EF4-FFF2-40B4-BE49-F238E27FC236}">
                <a16:creationId xmlns:a16="http://schemas.microsoft.com/office/drawing/2014/main" id="{1CD58AE9-C593-814A-AA06-9A7B9067B8B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8201" y="277814"/>
            <a:ext cx="8228013" cy="1138237"/>
          </a:xfrm>
        </p:spPr>
        <p:txBody>
          <a:bodyPr/>
          <a:lstStyle/>
          <a:p>
            <a:pPr eaLnBrk="1" hangingPunct="1"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GB"/>
              <a:t>Introductions</a:t>
            </a: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81D8595E-9351-B848-940D-27FC4FA7734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1" y="1600200"/>
            <a:ext cx="8228013" cy="4529138"/>
          </a:xfrm>
        </p:spPr>
        <p:txBody>
          <a:bodyPr/>
          <a:lstStyle/>
          <a:p>
            <a:pPr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Course Instructor</a:t>
            </a:r>
          </a:p>
          <a:p>
            <a:pPr lvl="1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 marL="457200" lvl="1" indent="0">
              <a:buNone/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Course attendees</a:t>
            </a:r>
          </a:p>
          <a:p>
            <a:pPr lvl="1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You…</a:t>
            </a:r>
          </a:p>
          <a:p>
            <a:pPr lvl="2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altLang="en-US" dirty="0"/>
              <a:t>Name</a:t>
            </a:r>
          </a:p>
          <a:p>
            <a:pPr lvl="2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altLang="en-US" dirty="0"/>
              <a:t>Professional Position</a:t>
            </a:r>
          </a:p>
          <a:p>
            <a:pPr lvl="2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altLang="en-US" dirty="0"/>
              <a:t>Python / Programming experience</a:t>
            </a:r>
          </a:p>
          <a:p>
            <a:pPr lvl="2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altLang="en-US" dirty="0"/>
              <a:t>Motivation and Expectations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33D192-B6A0-8A4C-B262-3AF72330B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7296" y="512924"/>
            <a:ext cx="1540644" cy="74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144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B72B5-B02D-B84E-80CA-E7208D0D01C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21/12/2022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ACC2E-851B-774D-88A6-B2D0C58F912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Course Overview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C0D10-80C2-C047-931C-AC0E57451F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106AFC2-C12F-5648-B7C5-2DD893C43717}" type="slidenum">
              <a:rPr lang="en-GB" altLang="en-US"/>
              <a:pPr/>
              <a:t>3</a:t>
            </a:fld>
            <a:endParaRPr lang="en-GB" altLang="en-US"/>
          </a:p>
        </p:txBody>
      </p:sp>
      <p:sp>
        <p:nvSpPr>
          <p:cNvPr id="60418" name="Rectangle 2">
            <a:extLst>
              <a:ext uri="{FF2B5EF4-FFF2-40B4-BE49-F238E27FC236}">
                <a16:creationId xmlns:a16="http://schemas.microsoft.com/office/drawing/2014/main" id="{9162055D-B1B9-8541-9828-F79040C221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Course Content 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CAB4194B-5932-3F49-B1D5-29A2E95D7C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0708" y="1556792"/>
            <a:ext cx="8496300" cy="5002007"/>
          </a:xfrm>
        </p:spPr>
        <p:txBody>
          <a:bodyPr/>
          <a:lstStyle/>
          <a:p>
            <a:pPr>
              <a:lnSpc>
                <a:spcPct val="135000"/>
              </a:lnSpc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  <a:defRPr/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Course objectives</a:t>
            </a:r>
          </a:p>
          <a:p>
            <a:pPr lvl="1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Learn core aspects of the Python language</a:t>
            </a:r>
          </a:p>
          <a:p>
            <a:pPr lvl="1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On this course we are looking at:</a:t>
            </a:r>
          </a:p>
          <a:p>
            <a:pPr lvl="2">
              <a:tabLst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</a:tabLst>
            </a:pPr>
            <a:r>
              <a:rPr lang="en-US" altLang="en-US" dirty="0"/>
              <a:t>What Python is and the Python environment </a:t>
            </a:r>
          </a:p>
          <a:p>
            <a:pPr lvl="2"/>
            <a:r>
              <a:rPr lang="en-US" altLang="en-US" dirty="0"/>
              <a:t>Python Syntax, Types &amp; Flow of control</a:t>
            </a:r>
          </a:p>
          <a:p>
            <a:pPr lvl="2"/>
            <a:r>
              <a:rPr lang="en-US" altLang="en-US" dirty="0"/>
              <a:t>Python Functions and Higher Order functions</a:t>
            </a:r>
          </a:p>
          <a:p>
            <a:pPr lvl="2"/>
            <a:r>
              <a:rPr lang="en-US" altLang="en-US" dirty="0"/>
              <a:t>Intro to Object Oriented Programming in Python </a:t>
            </a:r>
          </a:p>
          <a:p>
            <a:pPr lvl="2"/>
            <a:r>
              <a:rPr lang="en-US" altLang="en-US" dirty="0"/>
              <a:t>Python Protocols</a:t>
            </a:r>
          </a:p>
          <a:p>
            <a:pPr lvl="2"/>
            <a:r>
              <a:rPr lang="en-US" altLang="en-US" dirty="0"/>
              <a:t>Iterators and Generators</a:t>
            </a:r>
          </a:p>
          <a:p>
            <a:pPr lvl="2"/>
            <a:r>
              <a:rPr lang="en-US" altLang="en-US" dirty="0"/>
              <a:t>Intro to Testing in Python</a:t>
            </a:r>
          </a:p>
          <a:p>
            <a:pPr lvl="2"/>
            <a:r>
              <a:rPr lang="en-US" altLang="en-US" dirty="0"/>
              <a:t>Introduction to Threads &amp; Processes</a:t>
            </a:r>
          </a:p>
          <a:p>
            <a:pPr lvl="2"/>
            <a:r>
              <a:rPr lang="en-US" altLang="en-US" dirty="0"/>
              <a:t>Files and Error Handling</a:t>
            </a:r>
          </a:p>
          <a:p>
            <a:pPr lvl="2"/>
            <a:endParaRPr lang="en-US" alt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F16E4A-3BA7-B54A-B657-6970C8246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344" y="267460"/>
            <a:ext cx="1099840" cy="10998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DFFA8A-2ADF-B848-9081-5EE759507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2062" y="1905024"/>
            <a:ext cx="2317425" cy="780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988C47-F7DF-8E40-B245-6CF020FA93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2062" y="5445224"/>
            <a:ext cx="799103" cy="53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172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0B83A-8240-6147-BB3C-4731E5B9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0C306-97F1-C048-823F-56E72FB6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3900" dirty="0">
                <a:solidFill>
                  <a:srgbClr val="0000FF"/>
                </a:solidFill>
              </a:rPr>
              <a:t>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CD4E9-76D0-6F4A-BAD8-FB63C10E5BE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21/12/2022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AD678-DDAF-AB49-BFD8-6EA8C593E1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Course Overview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DA270-FC9E-3F42-AD7E-E626A82828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F0D377-0CFA-4BAA-3D20-CE5855B0C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1392" y="700797"/>
            <a:ext cx="799103" cy="53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57991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110</Words>
  <Application>Microsoft Macintosh PowerPoint</Application>
  <PresentationFormat>A4 Paper (210x297 mm)</PresentationFormat>
  <Paragraphs>41</Paragraphs>
  <Slides>4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Garamond</vt:lpstr>
      <vt:lpstr>Times New Roman</vt:lpstr>
      <vt:lpstr>Verdana</vt:lpstr>
      <vt:lpstr>Wingdings</vt:lpstr>
      <vt:lpstr>Default Design</vt:lpstr>
      <vt:lpstr>1_Default Design</vt:lpstr>
      <vt:lpstr>Welcome &amp; Introductions</vt:lpstr>
      <vt:lpstr>Introductions</vt:lpstr>
      <vt:lpstr>Course Content 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jh</dc:creator>
  <cp:lastModifiedBy>John Hunt</cp:lastModifiedBy>
  <cp:revision>80</cp:revision>
  <dcterms:modified xsi:type="dcterms:W3CDTF">2023-05-01T08:58:23Z</dcterms:modified>
</cp:coreProperties>
</file>

<file path=docProps/thumbnail.jpeg>
</file>